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2" r:id="rId2"/>
    <p:sldId id="269" r:id="rId3"/>
    <p:sldId id="257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3"/>
    <p:restoredTop sz="94674"/>
  </p:normalViewPr>
  <p:slideViewPr>
    <p:cSldViewPr snapToGrid="0" snapToObjects="1">
      <p:cViewPr>
        <p:scale>
          <a:sx n="110" d="100"/>
          <a:sy n="110" d="100"/>
        </p:scale>
        <p:origin x="-48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D760B-A430-A447-B930-7D7F74F05FD6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7849983-B276-474D-98DA-F4EACE3D4F18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800" dirty="0" smtClean="0">
              <a:latin typeface="Times" charset="0"/>
              <a:ea typeface="Times" charset="0"/>
              <a:cs typeface="Times" charset="0"/>
            </a:rPr>
            <a:t>Vision</a:t>
          </a:r>
          <a:endParaRPr lang="en-US" sz="1800" dirty="0">
            <a:latin typeface="Times" charset="0"/>
            <a:ea typeface="Times" charset="0"/>
            <a:cs typeface="Times" charset="0"/>
          </a:endParaRPr>
        </a:p>
      </dgm:t>
    </dgm:pt>
    <dgm:pt modelId="{BCD2F04F-5E36-9A41-B050-069C121356C1}" type="parTrans" cxnId="{9C443DFE-B211-F74E-9DEA-81193FCB45D2}">
      <dgm:prSet/>
      <dgm:spPr/>
      <dgm:t>
        <a:bodyPr/>
        <a:lstStyle/>
        <a:p>
          <a:endParaRPr lang="en-US" sz="1400">
            <a:latin typeface="Times" charset="0"/>
            <a:ea typeface="Times" charset="0"/>
            <a:cs typeface="Times" charset="0"/>
          </a:endParaRPr>
        </a:p>
      </dgm:t>
    </dgm:pt>
    <dgm:pt modelId="{A1E68764-3F71-C347-8975-7A94964A6EEF}" type="sibTrans" cxnId="{9C443DFE-B211-F74E-9DEA-81193FCB45D2}">
      <dgm:prSet custT="1"/>
      <dgm:spPr/>
      <dgm:t>
        <a:bodyPr/>
        <a:lstStyle/>
        <a:p>
          <a:endParaRPr lang="en-US" sz="1200">
            <a:latin typeface="Times" charset="0"/>
            <a:ea typeface="Times" charset="0"/>
            <a:cs typeface="Times" charset="0"/>
          </a:endParaRPr>
        </a:p>
      </dgm:t>
    </dgm:pt>
    <dgm:pt modelId="{886AB0D5-7B7E-9746-B4F2-C3337558EC3A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rPr>
            <a:t>Strategies</a:t>
          </a:r>
          <a:endParaRPr lang="en-US" sz="1800" dirty="0">
            <a:solidFill>
              <a:schemeClr val="tx1"/>
            </a:solidFill>
            <a:latin typeface="Times" charset="0"/>
            <a:ea typeface="Times" charset="0"/>
            <a:cs typeface="Times" charset="0"/>
          </a:endParaRPr>
        </a:p>
      </dgm:t>
    </dgm:pt>
    <dgm:pt modelId="{E1764949-4B5D-3846-8609-BB4C8E7FEA36}" type="parTrans" cxnId="{0C809F58-4142-1F48-9F97-2CEB16832128}">
      <dgm:prSet/>
      <dgm:spPr/>
      <dgm:t>
        <a:bodyPr/>
        <a:lstStyle/>
        <a:p>
          <a:endParaRPr lang="en-US" sz="1400">
            <a:latin typeface="Times" charset="0"/>
            <a:ea typeface="Times" charset="0"/>
            <a:cs typeface="Times" charset="0"/>
          </a:endParaRPr>
        </a:p>
      </dgm:t>
    </dgm:pt>
    <dgm:pt modelId="{13CD3015-1385-BF47-B3D2-80F8E3E4088D}" type="sibTrans" cxnId="{0C809F58-4142-1F48-9F97-2CEB16832128}">
      <dgm:prSet custT="1"/>
      <dgm:spPr/>
      <dgm:t>
        <a:bodyPr/>
        <a:lstStyle/>
        <a:p>
          <a:endParaRPr lang="en-US" sz="1200">
            <a:latin typeface="Times" charset="0"/>
            <a:ea typeface="Times" charset="0"/>
            <a:cs typeface="Times" charset="0"/>
          </a:endParaRPr>
        </a:p>
      </dgm:t>
    </dgm:pt>
    <dgm:pt modelId="{6D3DA0CC-75A7-1747-AD5D-4691F1404616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dirty="0" smtClean="0">
              <a:latin typeface="Times" charset="0"/>
              <a:ea typeface="Times" charset="0"/>
              <a:cs typeface="Times" charset="0"/>
            </a:rPr>
            <a:t>Action Plans</a:t>
          </a:r>
          <a:endParaRPr lang="en-US" sz="1800" dirty="0">
            <a:latin typeface="Times" charset="0"/>
            <a:ea typeface="Times" charset="0"/>
            <a:cs typeface="Times" charset="0"/>
          </a:endParaRPr>
        </a:p>
      </dgm:t>
    </dgm:pt>
    <dgm:pt modelId="{4EAA66A3-639E-2B49-BBA8-ADE68029DE26}" type="parTrans" cxnId="{19E28A9C-2D30-774F-86AF-B7C02CEA16B5}">
      <dgm:prSet/>
      <dgm:spPr/>
      <dgm:t>
        <a:bodyPr/>
        <a:lstStyle/>
        <a:p>
          <a:endParaRPr lang="en-US" sz="1400">
            <a:latin typeface="Times" charset="0"/>
            <a:ea typeface="Times" charset="0"/>
            <a:cs typeface="Times" charset="0"/>
          </a:endParaRPr>
        </a:p>
      </dgm:t>
    </dgm:pt>
    <dgm:pt modelId="{B166DC80-0B82-5643-BB9B-90FCF077D1AB}" type="sibTrans" cxnId="{19E28A9C-2D30-774F-86AF-B7C02CEA16B5}">
      <dgm:prSet/>
      <dgm:spPr/>
      <dgm:t>
        <a:bodyPr/>
        <a:lstStyle/>
        <a:p>
          <a:endParaRPr lang="en-US" sz="1400">
            <a:latin typeface="Times" charset="0"/>
            <a:ea typeface="Times" charset="0"/>
            <a:cs typeface="Times" charset="0"/>
          </a:endParaRPr>
        </a:p>
      </dgm:t>
    </dgm:pt>
    <dgm:pt modelId="{C70571FE-6B1B-B543-9040-E781C2269413}" type="pres">
      <dgm:prSet presAssocID="{68CD760B-A430-A447-B930-7D7F74F05FD6}" presName="Name0" presStyleCnt="0">
        <dgm:presLayoutVars>
          <dgm:dir/>
          <dgm:resizeHandles val="exact"/>
        </dgm:presLayoutVars>
      </dgm:prSet>
      <dgm:spPr/>
    </dgm:pt>
    <dgm:pt modelId="{15FB2C88-A705-2E43-964B-B54104F118D0}" type="pres">
      <dgm:prSet presAssocID="{37849983-B276-474D-98DA-F4EACE3D4F1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787C90-5E26-5546-9371-9DDA94DF1AF7}" type="pres">
      <dgm:prSet presAssocID="{A1E68764-3F71-C347-8975-7A94964A6EE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7B9BEE0-CB6F-B242-88E1-BBED4A02A271}" type="pres">
      <dgm:prSet presAssocID="{A1E68764-3F71-C347-8975-7A94964A6EEF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7D53E318-39E4-B847-8A58-0BDFB7093D45}" type="pres">
      <dgm:prSet presAssocID="{886AB0D5-7B7E-9746-B4F2-C3337558EC3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BF6E7-2DC7-024F-9DE5-DD6187B8F5C2}" type="pres">
      <dgm:prSet presAssocID="{13CD3015-1385-BF47-B3D2-80F8E3E4088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686EA11-AA23-E542-AB47-AA6CAE60E67F}" type="pres">
      <dgm:prSet presAssocID="{13CD3015-1385-BF47-B3D2-80F8E3E4088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C0258A4B-BF37-0548-AF54-1B5B43EDEF50}" type="pres">
      <dgm:prSet presAssocID="{6D3DA0CC-75A7-1747-AD5D-4691F140461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5C0FDD-4095-634E-9415-4B79E7B68E63}" type="presOf" srcId="{886AB0D5-7B7E-9746-B4F2-C3337558EC3A}" destId="{7D53E318-39E4-B847-8A58-0BDFB7093D45}" srcOrd="0" destOrd="0" presId="urn:microsoft.com/office/officeart/2005/8/layout/process1"/>
    <dgm:cxn modelId="{A58F9F2C-351D-A049-BBA9-C83D16597BAE}" type="presOf" srcId="{68CD760B-A430-A447-B930-7D7F74F05FD6}" destId="{C70571FE-6B1B-B543-9040-E781C2269413}" srcOrd="0" destOrd="0" presId="urn:microsoft.com/office/officeart/2005/8/layout/process1"/>
    <dgm:cxn modelId="{0C809F58-4142-1F48-9F97-2CEB16832128}" srcId="{68CD760B-A430-A447-B930-7D7F74F05FD6}" destId="{886AB0D5-7B7E-9746-B4F2-C3337558EC3A}" srcOrd="1" destOrd="0" parTransId="{E1764949-4B5D-3846-8609-BB4C8E7FEA36}" sibTransId="{13CD3015-1385-BF47-B3D2-80F8E3E4088D}"/>
    <dgm:cxn modelId="{9C443DFE-B211-F74E-9DEA-81193FCB45D2}" srcId="{68CD760B-A430-A447-B930-7D7F74F05FD6}" destId="{37849983-B276-474D-98DA-F4EACE3D4F18}" srcOrd="0" destOrd="0" parTransId="{BCD2F04F-5E36-9A41-B050-069C121356C1}" sibTransId="{A1E68764-3F71-C347-8975-7A94964A6EEF}"/>
    <dgm:cxn modelId="{F4339685-D9E5-A243-A015-1EFE60F44455}" type="presOf" srcId="{A1E68764-3F71-C347-8975-7A94964A6EEF}" destId="{27B9BEE0-CB6F-B242-88E1-BBED4A02A271}" srcOrd="1" destOrd="0" presId="urn:microsoft.com/office/officeart/2005/8/layout/process1"/>
    <dgm:cxn modelId="{35C2AAB8-CBFD-F14C-A55F-18D7326C59ED}" type="presOf" srcId="{37849983-B276-474D-98DA-F4EACE3D4F18}" destId="{15FB2C88-A705-2E43-964B-B54104F118D0}" srcOrd="0" destOrd="0" presId="urn:microsoft.com/office/officeart/2005/8/layout/process1"/>
    <dgm:cxn modelId="{19E28A9C-2D30-774F-86AF-B7C02CEA16B5}" srcId="{68CD760B-A430-A447-B930-7D7F74F05FD6}" destId="{6D3DA0CC-75A7-1747-AD5D-4691F1404616}" srcOrd="2" destOrd="0" parTransId="{4EAA66A3-639E-2B49-BBA8-ADE68029DE26}" sibTransId="{B166DC80-0B82-5643-BB9B-90FCF077D1AB}"/>
    <dgm:cxn modelId="{D885EA64-6600-6945-9230-AC935B89C9D8}" type="presOf" srcId="{A1E68764-3F71-C347-8975-7A94964A6EEF}" destId="{B8787C90-5E26-5546-9371-9DDA94DF1AF7}" srcOrd="0" destOrd="0" presId="urn:microsoft.com/office/officeart/2005/8/layout/process1"/>
    <dgm:cxn modelId="{964CF324-A844-F944-98FF-BC0F24A08840}" type="presOf" srcId="{13CD3015-1385-BF47-B3D2-80F8E3E4088D}" destId="{7686EA11-AA23-E542-AB47-AA6CAE60E67F}" srcOrd="1" destOrd="0" presId="urn:microsoft.com/office/officeart/2005/8/layout/process1"/>
    <dgm:cxn modelId="{4DF77745-F02A-E24D-9776-F9D889248A48}" type="presOf" srcId="{13CD3015-1385-BF47-B3D2-80F8E3E4088D}" destId="{DD1BF6E7-2DC7-024F-9DE5-DD6187B8F5C2}" srcOrd="0" destOrd="0" presId="urn:microsoft.com/office/officeart/2005/8/layout/process1"/>
    <dgm:cxn modelId="{F1F9C81F-0C32-814A-B87E-3358E8D073B4}" type="presOf" srcId="{6D3DA0CC-75A7-1747-AD5D-4691F1404616}" destId="{C0258A4B-BF37-0548-AF54-1B5B43EDEF50}" srcOrd="0" destOrd="0" presId="urn:microsoft.com/office/officeart/2005/8/layout/process1"/>
    <dgm:cxn modelId="{89FC4C23-DFC8-8443-B8E6-2E5F08188E5D}" type="presParOf" srcId="{C70571FE-6B1B-B543-9040-E781C2269413}" destId="{15FB2C88-A705-2E43-964B-B54104F118D0}" srcOrd="0" destOrd="0" presId="urn:microsoft.com/office/officeart/2005/8/layout/process1"/>
    <dgm:cxn modelId="{D5F63B98-B48F-7C45-AB35-8B5EF2EC93F8}" type="presParOf" srcId="{C70571FE-6B1B-B543-9040-E781C2269413}" destId="{B8787C90-5E26-5546-9371-9DDA94DF1AF7}" srcOrd="1" destOrd="0" presId="urn:microsoft.com/office/officeart/2005/8/layout/process1"/>
    <dgm:cxn modelId="{67B9F876-5BE2-A745-AEA5-515D07D05D11}" type="presParOf" srcId="{B8787C90-5E26-5546-9371-9DDA94DF1AF7}" destId="{27B9BEE0-CB6F-B242-88E1-BBED4A02A271}" srcOrd="0" destOrd="0" presId="urn:microsoft.com/office/officeart/2005/8/layout/process1"/>
    <dgm:cxn modelId="{8D040A02-27C3-E14E-A443-F39D3BDA1B51}" type="presParOf" srcId="{C70571FE-6B1B-B543-9040-E781C2269413}" destId="{7D53E318-39E4-B847-8A58-0BDFB7093D45}" srcOrd="2" destOrd="0" presId="urn:microsoft.com/office/officeart/2005/8/layout/process1"/>
    <dgm:cxn modelId="{7F5E460F-7B90-1D4C-9F48-8CC324EDE046}" type="presParOf" srcId="{C70571FE-6B1B-B543-9040-E781C2269413}" destId="{DD1BF6E7-2DC7-024F-9DE5-DD6187B8F5C2}" srcOrd="3" destOrd="0" presId="urn:microsoft.com/office/officeart/2005/8/layout/process1"/>
    <dgm:cxn modelId="{EF89AC49-FB37-A242-9BAD-56FD90AB7C61}" type="presParOf" srcId="{DD1BF6E7-2DC7-024F-9DE5-DD6187B8F5C2}" destId="{7686EA11-AA23-E542-AB47-AA6CAE60E67F}" srcOrd="0" destOrd="0" presId="urn:microsoft.com/office/officeart/2005/8/layout/process1"/>
    <dgm:cxn modelId="{EFDA174C-173A-194C-B157-0A703B54DF5A}" type="presParOf" srcId="{C70571FE-6B1B-B543-9040-E781C2269413}" destId="{C0258A4B-BF37-0548-AF54-1B5B43EDEF5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2C88-A705-2E43-964B-B54104F118D0}">
      <dsp:nvSpPr>
        <dsp:cNvPr id="0" name=""/>
        <dsp:cNvSpPr/>
      </dsp:nvSpPr>
      <dsp:spPr>
        <a:xfrm>
          <a:off x="4851" y="256108"/>
          <a:ext cx="1450207" cy="870124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Times" charset="0"/>
              <a:ea typeface="Times" charset="0"/>
              <a:cs typeface="Times" charset="0"/>
            </a:rPr>
            <a:t>Vision</a:t>
          </a:r>
          <a:endParaRPr lang="en-US" sz="1800" kern="1200" dirty="0">
            <a:latin typeface="Times" charset="0"/>
            <a:ea typeface="Times" charset="0"/>
            <a:cs typeface="Times" charset="0"/>
          </a:endParaRPr>
        </a:p>
      </dsp:txBody>
      <dsp:txXfrm>
        <a:off x="30336" y="281593"/>
        <a:ext cx="1399237" cy="819154"/>
      </dsp:txXfrm>
    </dsp:sp>
    <dsp:sp modelId="{B8787C90-5E26-5546-9371-9DDA94DF1AF7}">
      <dsp:nvSpPr>
        <dsp:cNvPr id="0" name=""/>
        <dsp:cNvSpPr/>
      </dsp:nvSpPr>
      <dsp:spPr>
        <a:xfrm>
          <a:off x="1600079" y="511345"/>
          <a:ext cx="307443" cy="359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" charset="0"/>
            <a:ea typeface="Times" charset="0"/>
            <a:cs typeface="Times" charset="0"/>
          </a:endParaRPr>
        </a:p>
      </dsp:txBody>
      <dsp:txXfrm>
        <a:off x="1600079" y="583275"/>
        <a:ext cx="215210" cy="215791"/>
      </dsp:txXfrm>
    </dsp:sp>
    <dsp:sp modelId="{7D53E318-39E4-B847-8A58-0BDFB7093D45}">
      <dsp:nvSpPr>
        <dsp:cNvPr id="0" name=""/>
        <dsp:cNvSpPr/>
      </dsp:nvSpPr>
      <dsp:spPr>
        <a:xfrm>
          <a:off x="2035141" y="256108"/>
          <a:ext cx="1450207" cy="87012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rPr>
            <a:t>Strategies</a:t>
          </a:r>
          <a:endParaRPr lang="en-US" sz="1800" kern="1200" dirty="0">
            <a:solidFill>
              <a:schemeClr val="tx1"/>
            </a:solidFill>
            <a:latin typeface="Times" charset="0"/>
            <a:ea typeface="Times" charset="0"/>
            <a:cs typeface="Times" charset="0"/>
          </a:endParaRPr>
        </a:p>
      </dsp:txBody>
      <dsp:txXfrm>
        <a:off x="2060626" y="281593"/>
        <a:ext cx="1399237" cy="819154"/>
      </dsp:txXfrm>
    </dsp:sp>
    <dsp:sp modelId="{DD1BF6E7-2DC7-024F-9DE5-DD6187B8F5C2}">
      <dsp:nvSpPr>
        <dsp:cNvPr id="0" name=""/>
        <dsp:cNvSpPr/>
      </dsp:nvSpPr>
      <dsp:spPr>
        <a:xfrm>
          <a:off x="3630369" y="511345"/>
          <a:ext cx="307443" cy="3596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imes" charset="0"/>
            <a:ea typeface="Times" charset="0"/>
            <a:cs typeface="Times" charset="0"/>
          </a:endParaRPr>
        </a:p>
      </dsp:txBody>
      <dsp:txXfrm>
        <a:off x="3630369" y="583275"/>
        <a:ext cx="215210" cy="215791"/>
      </dsp:txXfrm>
    </dsp:sp>
    <dsp:sp modelId="{C0258A4B-BF37-0548-AF54-1B5B43EDEF50}">
      <dsp:nvSpPr>
        <dsp:cNvPr id="0" name=""/>
        <dsp:cNvSpPr/>
      </dsp:nvSpPr>
      <dsp:spPr>
        <a:xfrm>
          <a:off x="4065431" y="256108"/>
          <a:ext cx="1450207" cy="870124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Times" charset="0"/>
              <a:ea typeface="Times" charset="0"/>
              <a:cs typeface="Times" charset="0"/>
            </a:rPr>
            <a:t>Action Plans</a:t>
          </a:r>
          <a:endParaRPr lang="en-US" sz="1800" kern="1200" dirty="0">
            <a:latin typeface="Times" charset="0"/>
            <a:ea typeface="Times" charset="0"/>
            <a:cs typeface="Times" charset="0"/>
          </a:endParaRPr>
        </a:p>
      </dsp:txBody>
      <dsp:txXfrm>
        <a:off x="4090916" y="281593"/>
        <a:ext cx="1399237" cy="819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AADD8-4AC4-4A48-913D-8BB9799E29D7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66E94-F437-804C-8DC7-35547817D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8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66E94-F437-804C-8DC7-35547817DB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0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5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05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4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0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57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7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1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3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F3E0E-FBA1-6043-BF92-A333538C6A19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4403D-9A9E-444E-ABC4-639A1DE6D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r="1" b="1"/>
          <a:stretch/>
        </p:blipFill>
        <p:spPr>
          <a:xfrm>
            <a:off x="127322" y="150471"/>
            <a:ext cx="11921924" cy="6574420"/>
          </a:xfrm>
          <a:prstGeom prst="rect">
            <a:avLst/>
          </a:prstGeom>
        </p:spPr>
      </p:pic>
      <p:sp>
        <p:nvSpPr>
          <p:cNvPr id="5" name="Teardrop 4"/>
          <p:cNvSpPr/>
          <p:nvPr/>
        </p:nvSpPr>
        <p:spPr>
          <a:xfrm rot="16371458">
            <a:off x="338373" y="-146796"/>
            <a:ext cx="4046604" cy="4565725"/>
          </a:xfrm>
          <a:prstGeom prst="teardrop">
            <a:avLst>
              <a:gd name="adj" fmla="val 102778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Avoiding the Middle Income Trap</a:t>
            </a:r>
            <a:r>
              <a:rPr lang="en-US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</a:br>
            <a:r>
              <a:rPr lang="en-US" b="1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Renovating Industrial Policy Formulation in Vietnam</a:t>
            </a:r>
            <a:endParaRPr lang="en-US" b="1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322" y="4925291"/>
            <a:ext cx="11921924" cy="1796183"/>
          </a:xfrm>
          <a:prstGeom prst="rect">
            <a:avLst/>
          </a:prstGeom>
          <a:solidFill>
            <a:schemeClr val="accent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Author: Kenichi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Ohno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(2010)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Presented by: Ahmad Waleed Majidyar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Class: Economic Development (Econ 541)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8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latin typeface="Times" charset="0"/>
                <a:ea typeface="Times" charset="0"/>
                <a:cs typeface="Times" charset="0"/>
              </a:rPr>
              <a:t>Thailand and Ethiopia Policy Process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4" y="1006867"/>
            <a:ext cx="5664733" cy="556018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02" y="1006866"/>
            <a:ext cx="5832049" cy="55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latin typeface="Times" charset="0"/>
                <a:ea typeface="Times" charset="0"/>
                <a:cs typeface="Times" charset="0"/>
              </a:rPr>
              <a:t>Proposal: Policy Formulation for Vietnam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854" y="1028701"/>
            <a:ext cx="6372546" cy="16729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Elite technocrat group under strong leadership of Prime Minister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Choose young, well educated officials and experts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Simplify policy authority and procedure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6854" y="2846760"/>
            <a:ext cx="6372546" cy="37202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Expected Results</a:t>
            </a:r>
          </a:p>
          <a:p>
            <a:endParaRPr lang="en-US" b="1" u="sng" dirty="0" smtClean="0">
              <a:solidFill>
                <a:schemeClr val="accent4"/>
              </a:solidFill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Strong top-down visions from PM; sufficient authority for technocrats to execute orders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Action-oriented policy making with speed and flexibility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Removal of bureaucratic formalism &amp; inaction, nepotism, corruption, secrecy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Public sector renovation – compact size, competitive recruitment, attractive salary, performance-based promotion, pride to serve the country</a:t>
            </a:r>
            <a:endParaRPr lang="en-US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96" y="1654605"/>
            <a:ext cx="4921344" cy="42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latin typeface="Times" charset="0"/>
                <a:ea typeface="Times" charset="0"/>
                <a:cs typeface="Times" charset="0"/>
              </a:rPr>
              <a:t>Breaking a Solidified System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854" y="1028702"/>
            <a:ext cx="5212252" cy="35329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According to Comparative Institutional Analysis (CIA), a once established system resists change because of:</a:t>
            </a: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Institutional Complementarity: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any social system has resilience to shocks because its social systems enhance each other.</a:t>
            </a:r>
          </a:p>
          <a:p>
            <a:pPr>
              <a:lnSpc>
                <a:spcPct val="70000"/>
              </a:lnSpc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Strategic Complementarity: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individuals in such an institutionally solidified society have little incentive to deviate from the dominant behavior.</a:t>
            </a:r>
          </a:p>
          <a:p>
            <a:pPr>
              <a:lnSpc>
                <a:spcPct val="70000"/>
              </a:lnSpc>
            </a:pPr>
            <a:endParaRPr lang="en-US" dirty="0" smtClean="0">
              <a:solidFill>
                <a:schemeClr val="accent4"/>
              </a:solidFill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r>
              <a:rPr lang="en-US" b="1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Path Dependence: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once installed by chance or design, any social system requires a large amount of political and social energy to change it.</a:t>
            </a: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8" r="1" b="2231"/>
          <a:stretch/>
        </p:blipFill>
        <p:spPr>
          <a:xfrm>
            <a:off x="5633492" y="1028701"/>
            <a:ext cx="6233160" cy="35329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49982" y="4706733"/>
            <a:ext cx="6816670" cy="18499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Leadership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Technocrat Team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Foreign Partnership</a:t>
            </a: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6854" y="4696691"/>
            <a:ext cx="2517519" cy="18911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Making Institutional Reform Possible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930236" y="5288973"/>
            <a:ext cx="1818409" cy="100791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5842610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Conclusion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854" y="1028702"/>
            <a:ext cx="5842610" cy="55175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Vietnam has reached the point where further progress towards higher income can be secured only if internal value creation is enhanced.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This calls for proper government action to guide and complement private sector dynamism and avoid the middle income trap.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To improve policy quality, Vietnam needs to change the policy formulation process. This requires radical change in public administration system.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Strong leadership, a new technocrat team, and strategic partnership with foreigners have been proposed as effective starting points that satisfy these conditions.</a:t>
            </a: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01444" y="267128"/>
            <a:ext cx="5554583" cy="6164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latin typeface="Times" charset="0"/>
                <a:ea typeface="Times" charset="0"/>
                <a:cs typeface="Times" charset="0"/>
              </a:rPr>
              <a:t>Comments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01444" y="1028702"/>
            <a:ext cx="5554583" cy="55175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r>
              <a:rPr lang="en-US" smtClean="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points argued and recommended are relatively superficial and not backed up with concrete evidence</a:t>
            </a: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Breaking a solidified system requires beyond an influential leader, technocrat team functioning under a president, and </a:t>
            </a:r>
            <a:r>
              <a:rPr lang="en-US" b="1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foreign pressure</a:t>
            </a: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b="1" dirty="0">
              <a:solidFill>
                <a:schemeClr val="accent4"/>
              </a:solidFill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The paper rarely discuss about policies and means to internalize skills and technology and develop strong human resource</a:t>
            </a: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There is lack of proposals on engaging the business community and other external stakeholders in the structures provided for policy formulation and implementation</a:t>
            </a: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Other factors such as political agenda, regional politics, and history of internal stability have been ignored</a:t>
            </a: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endParaRPr lang="en-US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70000"/>
              </a:lnSpc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There is hardly any recommendation on improving institutional systems (technology and </a:t>
            </a:r>
            <a:r>
              <a:rPr lang="en-US" dirty="0" err="1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etc</a:t>
            </a:r>
            <a:r>
              <a:rPr lang="en-US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) for effective policy formulation, implementation and evaluation.</a:t>
            </a:r>
          </a:p>
          <a:p>
            <a:pPr>
              <a:lnSpc>
                <a:spcPct val="70000"/>
              </a:lnSpc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70000"/>
              </a:lnSpc>
            </a:pP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0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7" y="135082"/>
            <a:ext cx="11890665" cy="658072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95355" y="1278082"/>
            <a:ext cx="3678381" cy="3616036"/>
          </a:xfrm>
          <a:prstGeom prst="ellipse">
            <a:avLst/>
          </a:prstGeom>
          <a:solidFill>
            <a:schemeClr val="accent6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latin typeface="Times" charset="0"/>
                <a:ea typeface="Times" charset="0"/>
                <a:cs typeface="Times" charset="0"/>
              </a:rPr>
              <a:t>Thank You!</a:t>
            </a:r>
            <a:endParaRPr lang="en-US" sz="3200" b="1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5082" y="145473"/>
            <a:ext cx="11928763" cy="65670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" y="280553"/>
            <a:ext cx="8314981" cy="6317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76409" y="311727"/>
            <a:ext cx="3252355" cy="62761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u="sng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Outline</a:t>
            </a:r>
          </a:p>
          <a:p>
            <a:endParaRPr lang="en-US" sz="2400" b="1" u="sng" dirty="0" smtClean="0">
              <a:solidFill>
                <a:schemeClr val="accent4"/>
              </a:solidFill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Vietnam’s Problem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Vietnam’s Performance Within East Asia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Malaysia’s and Thailand’s Experience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Policy Structure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Policy Making Challenges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Policy Proposal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Conclusion</a:t>
            </a:r>
          </a:p>
          <a:p>
            <a:pPr marL="285750" indent="-285750" algn="ctr">
              <a:buFont typeface="Arial" charset="0"/>
              <a:buChar char="•"/>
            </a:pPr>
            <a:endParaRPr lang="en-US" dirty="0" smtClean="0"/>
          </a:p>
          <a:p>
            <a:pPr marL="285750" indent="-285750" algn="ctr">
              <a:buFont typeface="Arial" charset="0"/>
              <a:buChar char="•"/>
            </a:pPr>
            <a:endParaRPr lang="en-US" dirty="0" smtClean="0"/>
          </a:p>
          <a:p>
            <a:pPr marL="285750" indent="-285750" algn="ctr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3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About Vietnam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233485"/>
              </p:ext>
            </p:extLst>
          </p:nvPr>
        </p:nvGraphicFramePr>
        <p:xfrm>
          <a:off x="256854" y="1006868"/>
          <a:ext cx="11609798" cy="55705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804899"/>
                <a:gridCol w="5804899"/>
              </a:tblGrid>
              <a:tr h="50641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Indicator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Total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Population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91.7 Million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 Group</a:t>
                      </a:r>
                      <a:r>
                        <a:rPr lang="en-US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Distribution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23% Under</a:t>
                      </a:r>
                      <a:r>
                        <a:rPr 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14; 70% between 15-64 Years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>
                  <a:txBody>
                    <a:bodyPr/>
                    <a:lstStyle/>
                    <a:p>
                      <a:pPr algn="l"/>
                      <a:r>
                        <a:rPr lang="en-US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Gender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50.5% Female, 49.5% Male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HDI Ranking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116</a:t>
                      </a:r>
                      <a:r>
                        <a:rPr lang="en-US" baseline="30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</a:t>
                      </a:r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Total GDP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$193.6 Billion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GDP Growth rate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6.7%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GDP Per</a:t>
                      </a:r>
                      <a:r>
                        <a:rPr lang="en-US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Capita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$2,111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Unemployment</a:t>
                      </a:r>
                      <a:r>
                        <a:rPr lang="en-US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Rate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2.3%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Poverty Rate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4.5%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506416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Source: The World Bank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31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latin typeface="Times" charset="0"/>
                <a:ea typeface="Times" charset="0"/>
                <a:cs typeface="Times" charset="0"/>
              </a:rPr>
              <a:t>Vietnam’s Problem</a:t>
            </a:r>
            <a:endParaRPr lang="en-US" b="1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854" y="996593"/>
            <a:ext cx="5845995" cy="195209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Despite remarkable growth in the last on—and-half decades that has been driven by the one-time liberalization effect and large inflows of external purchasing power, Vietnam needs to create internal value to continue to grow towards higher income and avoid the </a:t>
            </a:r>
            <a:r>
              <a:rPr lang="en-US" sz="2000" b="1" i="1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middle income trap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64" y="996592"/>
            <a:ext cx="5650787" cy="555831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3" y="3061698"/>
            <a:ext cx="5794623" cy="349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latin typeface="Times" charset="0"/>
                <a:ea typeface="Times" charset="0"/>
                <a:cs typeface="Times" charset="0"/>
              </a:rPr>
              <a:t>Divergent Performance Within East Asia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4" y="1006868"/>
            <a:ext cx="5784923" cy="5529014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93" y="994477"/>
            <a:ext cx="5711859" cy="55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77519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Some Related Arguments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854" y="1018309"/>
            <a:ext cx="6166596" cy="55591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To remain competitive: Improve </a:t>
            </a:r>
            <a:r>
              <a:rPr lang="en-US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Labor productivity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faster than </a:t>
            </a:r>
            <a:r>
              <a:rPr lang="en-US" dirty="0" smtClean="0">
                <a:solidFill>
                  <a:schemeClr val="accent4"/>
                </a:solidFill>
                <a:latin typeface="Times" charset="0"/>
                <a:ea typeface="Times" charset="0"/>
                <a:cs typeface="Times" charset="0"/>
              </a:rPr>
              <a:t>wage increase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(Vietnam experience rising wages as a result of concentration over labor intensive FDI than high tech investors)</a:t>
            </a:r>
          </a:p>
          <a:p>
            <a:pPr>
              <a:lnSpc>
                <a:spcPct val="70000"/>
              </a:lnSpc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70000"/>
              </a:lnSpc>
            </a:pP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Malaysia’s Manufacturing Plus Plus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Japanese Concept of </a:t>
            </a:r>
            <a:r>
              <a:rPr lang="en-US" dirty="0" err="1" smtClean="0">
                <a:latin typeface="Times" charset="0"/>
                <a:ea typeface="Times" charset="0"/>
                <a:cs typeface="Times" charset="0"/>
              </a:rPr>
              <a:t>Monozukuri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(Making Things)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Manufacturing for achieving client satisfaction through high quality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Internal accumulation of skill and knowledge are institutionalized within each company and among partner companies.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 theory of Business Architecture (Takahiro Fujimoto)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How firms in developing countries can form strategic alliance with Japanese manufacturing firms.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2" r="19167"/>
          <a:stretch/>
        </p:blipFill>
        <p:spPr>
          <a:xfrm>
            <a:off x="6587836" y="3447332"/>
            <a:ext cx="5278816" cy="3130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36" y="1006868"/>
            <a:ext cx="5278816" cy="23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Learning from Malaysia and Thailand’s Experience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4" y="1006868"/>
            <a:ext cx="6019255" cy="3928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25" y="1006868"/>
            <a:ext cx="5477527" cy="392881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6854" y="5081155"/>
            <a:ext cx="11609798" cy="13819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Thailand’s Model More Adaptive to Vietnam</a:t>
            </a:r>
            <a:endParaRPr lang="en-US" sz="240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Policy Structure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854" y="1028700"/>
            <a:ext cx="5520491" cy="103909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latin typeface="Times" charset="0"/>
                <a:ea typeface="Times" charset="0"/>
                <a:cs typeface="Times" charset="0"/>
              </a:rPr>
              <a:t>High performing East Asian economies pursue a goal targeting industrial policy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62520990"/>
              </p:ext>
            </p:extLst>
          </p:nvPr>
        </p:nvGraphicFramePr>
        <p:xfrm>
          <a:off x="256853" y="2212914"/>
          <a:ext cx="5520491" cy="1382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/>
          <p:cNvSpPr/>
          <p:nvPr/>
        </p:nvSpPr>
        <p:spPr>
          <a:xfrm>
            <a:off x="256853" y="3593504"/>
            <a:ext cx="5520491" cy="20708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Vietnam has a vision (Industrialization &amp; Modernization 2020) but it is not backed by concrete strategies and action plans. The roadmap is unclear. 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358" y="1006868"/>
            <a:ext cx="5976293" cy="46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9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838" y="143838"/>
            <a:ext cx="11887200" cy="6565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854" y="267128"/>
            <a:ext cx="11609798" cy="616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>
                <a:latin typeface="Times" charset="0"/>
                <a:ea typeface="Times" charset="0"/>
                <a:cs typeface="Times" charset="0"/>
              </a:rPr>
              <a:t>Vietnam’s Policy Making Challenges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6855" y="1028700"/>
            <a:ext cx="4845082" cy="55279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Procedural Problems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Lack of involvement of business community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Lack of inter-ministerial coordination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   Organizational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Problems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Lack of clear directives from the top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>
                <a:latin typeface="Times" charset="0"/>
                <a:ea typeface="Times" charset="0"/>
                <a:cs typeface="Times" charset="0"/>
              </a:rPr>
              <a:t>Distorted incentive mechanism among government officials that causes brain drain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8" r="2184" b="-1"/>
          <a:stretch/>
        </p:blipFill>
        <p:spPr>
          <a:xfrm>
            <a:off x="5227727" y="1028701"/>
            <a:ext cx="6638926" cy="55279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888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740</Words>
  <Application>Microsoft Office PowerPoint</Application>
  <PresentationFormat>Custom</PresentationFormat>
  <Paragraphs>111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Waleed Majidyar</dc:creator>
  <cp:lastModifiedBy>Jeffrey Nugent</cp:lastModifiedBy>
  <cp:revision>11</cp:revision>
  <dcterms:created xsi:type="dcterms:W3CDTF">2017-01-24T05:37:47Z</dcterms:created>
  <dcterms:modified xsi:type="dcterms:W3CDTF">2017-01-25T02:31:12Z</dcterms:modified>
</cp:coreProperties>
</file>